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4" r:id="rId5"/>
    <p:sldId id="265" r:id="rId6"/>
    <p:sldId id="258" r:id="rId7"/>
    <p:sldId id="259" r:id="rId8"/>
    <p:sldId id="263" r:id="rId9"/>
    <p:sldId id="262" r:id="rId10"/>
    <p:sldId id="261" r:id="rId11"/>
    <p:sldId id="266" r:id="rId12"/>
    <p:sldId id="267" r:id="rId13"/>
    <p:sldId id="268" r:id="rId14"/>
    <p:sldId id="286" r:id="rId15"/>
    <p:sldId id="271" r:id="rId16"/>
    <p:sldId id="269" r:id="rId17"/>
    <p:sldId id="270" r:id="rId18"/>
    <p:sldId id="276" r:id="rId19"/>
    <p:sldId id="277" r:id="rId20"/>
    <p:sldId id="272" r:id="rId21"/>
    <p:sldId id="273" r:id="rId22"/>
    <p:sldId id="279" r:id="rId23"/>
    <p:sldId id="278" r:id="rId24"/>
    <p:sldId id="274" r:id="rId25"/>
    <p:sldId id="280" r:id="rId26"/>
    <p:sldId id="281" r:id="rId27"/>
    <p:sldId id="282" r:id="rId28"/>
    <p:sldId id="285" r:id="rId29"/>
    <p:sldId id="283" r:id="rId30"/>
    <p:sldId id="284" r:id="rId31"/>
    <p:sldId id="275" r:id="rId3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ofey" initials="T" lastIdx="1" clrIdx="0">
    <p:extLst>
      <p:ext uri="{19B8F6BF-5375-455C-9EA6-DF929625EA0E}">
        <p15:presenceInfo xmlns:p15="http://schemas.microsoft.com/office/powerpoint/2012/main" userId="Timof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0A6C-BBB6-4288-AF9F-3CF911EC5A1E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F473-BA8D-4B5C-A5FE-78F282D8E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61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0A6C-BBB6-4288-AF9F-3CF911EC5A1E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F473-BA8D-4B5C-A5FE-78F282D8E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3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0A6C-BBB6-4288-AF9F-3CF911EC5A1E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F473-BA8D-4B5C-A5FE-78F282D8ED0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0017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0A6C-BBB6-4288-AF9F-3CF911EC5A1E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F473-BA8D-4B5C-A5FE-78F282D8E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193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0A6C-BBB6-4288-AF9F-3CF911EC5A1E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F473-BA8D-4B5C-A5FE-78F282D8ED0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2072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0A6C-BBB6-4288-AF9F-3CF911EC5A1E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F473-BA8D-4B5C-A5FE-78F282D8E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081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0A6C-BBB6-4288-AF9F-3CF911EC5A1E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F473-BA8D-4B5C-A5FE-78F282D8E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130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0A6C-BBB6-4288-AF9F-3CF911EC5A1E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F473-BA8D-4B5C-A5FE-78F282D8E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32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0A6C-BBB6-4288-AF9F-3CF911EC5A1E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F473-BA8D-4B5C-A5FE-78F282D8E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0A6C-BBB6-4288-AF9F-3CF911EC5A1E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F473-BA8D-4B5C-A5FE-78F282D8E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92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0A6C-BBB6-4288-AF9F-3CF911EC5A1E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F473-BA8D-4B5C-A5FE-78F282D8E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97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0A6C-BBB6-4288-AF9F-3CF911EC5A1E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F473-BA8D-4B5C-A5FE-78F282D8E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288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0A6C-BBB6-4288-AF9F-3CF911EC5A1E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F473-BA8D-4B5C-A5FE-78F282D8E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79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0A6C-BBB6-4288-AF9F-3CF911EC5A1E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F473-BA8D-4B5C-A5FE-78F282D8E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12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0A6C-BBB6-4288-AF9F-3CF911EC5A1E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F473-BA8D-4B5C-A5FE-78F282D8E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77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0A6C-BBB6-4288-AF9F-3CF911EC5A1E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F473-BA8D-4B5C-A5FE-78F282D8E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28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A0A6C-BBB6-4288-AF9F-3CF911EC5A1E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87F473-BA8D-4B5C-A5FE-78F282D8E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76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52847-25D8-4746-BC65-F8EB6BACC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6" y="688622"/>
            <a:ext cx="8675511" cy="3362214"/>
          </a:xfrm>
        </p:spPr>
        <p:txBody>
          <a:bodyPr/>
          <a:lstStyle/>
          <a:p>
            <a:pPr algn="ctr"/>
            <a:r>
              <a:rPr lang="ru-RU" sz="4000" dirty="0"/>
              <a:t>ЗАНЯТИЯ ПО МАТЕМАТИКЕ С БЛОКАМИ ДЬЕНЕША: </a:t>
            </a:r>
            <a:br>
              <a:rPr lang="ru-RU" sz="4000" dirty="0"/>
            </a:br>
            <a:r>
              <a:rPr lang="ru-RU" sz="4000" dirty="0"/>
              <a:t>ОБУЧЕНИЕ В ИГРОВОЙ ФОРМЕ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70EB17-9636-43BD-B281-29767894A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1542" y="5353235"/>
            <a:ext cx="3338003" cy="81614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Подготовила: Никитина В.Б.</a:t>
            </a:r>
          </a:p>
          <a:p>
            <a:r>
              <a:rPr lang="ru-RU" dirty="0">
                <a:solidFill>
                  <a:schemeClr val="tx1"/>
                </a:solidFill>
              </a:rPr>
              <a:t>воспитатель, 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ru-RU" dirty="0">
                <a:solidFill>
                  <a:schemeClr val="tx1"/>
                </a:solidFill>
              </a:rPr>
              <a:t> кв. категории</a:t>
            </a:r>
          </a:p>
        </p:txBody>
      </p:sp>
    </p:spTree>
    <p:extLst>
      <p:ext uri="{BB962C8B-B14F-4D97-AF65-F5344CB8AC3E}">
        <p14:creationId xmlns:p14="http://schemas.microsoft.com/office/powerpoint/2010/main" val="436198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65C82-F095-42C1-AD33-191FE7E83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ПОЛОЖИТЕЛЬНОЕ ВОЗДЕЙСТВИЕ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7E8E07-9065-470A-85FF-FB6917B61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5523"/>
            <a:ext cx="9053688" cy="455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Их несколько: </a:t>
            </a:r>
          </a:p>
          <a:p>
            <a:pPr lvl="0"/>
            <a:r>
              <a:rPr lang="ru-RU" dirty="0"/>
              <a:t>память; </a:t>
            </a:r>
          </a:p>
          <a:p>
            <a:pPr lvl="0"/>
            <a:r>
              <a:rPr lang="ru-RU" dirty="0"/>
              <a:t>мышление; </a:t>
            </a:r>
          </a:p>
          <a:p>
            <a:pPr lvl="0"/>
            <a:r>
              <a:rPr lang="ru-RU" dirty="0"/>
              <a:t>воображение; </a:t>
            </a:r>
          </a:p>
          <a:p>
            <a:pPr lvl="0"/>
            <a:r>
              <a:rPr lang="ru-RU" dirty="0"/>
              <a:t>умение мыслить логически; </a:t>
            </a:r>
          </a:p>
          <a:p>
            <a:pPr lvl="0"/>
            <a:r>
              <a:rPr lang="ru-RU" dirty="0"/>
              <a:t>внимание; </a:t>
            </a:r>
          </a:p>
          <a:p>
            <a:pPr lvl="0"/>
            <a:r>
              <a:rPr lang="ru-RU" dirty="0"/>
              <a:t>аналитические способности; </a:t>
            </a:r>
          </a:p>
          <a:p>
            <a:r>
              <a:rPr lang="ru-RU" dirty="0"/>
              <a:t>настойчивость, желание справиться с поставленной целью самостоятельно.</a:t>
            </a:r>
          </a:p>
          <a:p>
            <a:r>
              <a:rPr lang="ru-RU" dirty="0"/>
              <a:t>Регулярное обращение к блокам </a:t>
            </a:r>
            <a:r>
              <a:rPr lang="ru-RU" dirty="0" err="1"/>
              <a:t>Дьенеша</a:t>
            </a:r>
            <a:r>
              <a:rPr lang="ru-RU" dirty="0"/>
              <a:t> способствует также развитию речи.</a:t>
            </a:r>
          </a:p>
          <a:p>
            <a:pPr marL="0" indent="0">
              <a:buNone/>
            </a:pPr>
            <a:r>
              <a:rPr lang="ru-RU" i="1" dirty="0"/>
              <a:t>Однако</a:t>
            </a:r>
            <a:r>
              <a:rPr lang="ru-RU" dirty="0"/>
              <a:t> </a:t>
            </a:r>
            <a:r>
              <a:rPr lang="ru-RU" i="1" dirty="0"/>
              <a:t>следует отметить </a:t>
            </a:r>
            <a:r>
              <a:rPr lang="ru-RU" dirty="0"/>
              <a:t>и некоторую однобокость методики, которая направлена на развитие в первую очередь математических способностей малыша. Поэтому следует задействовать еще и другие пособия для развития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2553471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723BB-8524-4A90-919D-5A43DC5D0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Ребенок раскладывает блоки Дьенеша по схеме">
            <a:extLst>
              <a:ext uri="{FF2B5EF4-FFF2-40B4-BE49-F238E27FC236}">
                <a16:creationId xmlns:a16="http://schemas.microsoft.com/office/drawing/2014/main" id="{5EA45831-B0A4-4B39-87D1-F5922278044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577" y="609600"/>
            <a:ext cx="7259046" cy="5296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1914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8016118-98A2-4F4F-B8AE-55C1FC394672}"/>
              </a:ext>
            </a:extLst>
          </p:cNvPr>
          <p:cNvSpPr/>
          <p:nvPr/>
        </p:nvSpPr>
        <p:spPr>
          <a:xfrm>
            <a:off x="677334" y="4888088"/>
            <a:ext cx="8184444" cy="1230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FB17C-8A04-4B77-94A5-9399679A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4490"/>
            <a:ext cx="8596668" cy="11740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FF0000"/>
                </a:solidFill>
              </a:rPr>
              <a:t>КАК ИСПОЛЬЗОВАТЬ БЛОКИ?</a:t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b="1" dirty="0"/>
              <a:t>Создатель методики опирался на несколько этапов работы с пособием.</a:t>
            </a:r>
            <a:r>
              <a:rPr lang="ru-RU" dirty="0"/>
              <a:t> 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C6ED99-6059-4AAF-B43D-B5159BA60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3644"/>
            <a:ext cx="8596668" cy="4752623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-Свободная игра. Здесь нет каких-либо установленных правил, ребенок сам их придумывает. </a:t>
            </a:r>
          </a:p>
          <a:p>
            <a:pPr lvl="0"/>
            <a:r>
              <a:rPr lang="ru-RU" dirty="0"/>
              <a:t>-Игра по правилам. Объясняют, что нужно делать, задача ребенка – повторить. </a:t>
            </a:r>
          </a:p>
          <a:p>
            <a:pPr lvl="0"/>
            <a:r>
              <a:rPr lang="ru-RU" dirty="0"/>
              <a:t>-Математические игры. </a:t>
            </a:r>
          </a:p>
          <a:p>
            <a:pPr lvl="0"/>
            <a:r>
              <a:rPr lang="ru-RU" dirty="0"/>
              <a:t>-Знакомство с числами.</a:t>
            </a:r>
          </a:p>
          <a:p>
            <a:pPr lvl="0"/>
            <a:r>
              <a:rPr lang="ru-RU" dirty="0"/>
              <a:t>-Использование блоков </a:t>
            </a:r>
            <a:r>
              <a:rPr lang="ru-RU" dirty="0" err="1"/>
              <a:t>Дьенеша</a:t>
            </a:r>
            <a:r>
              <a:rPr lang="ru-RU" dirty="0"/>
              <a:t> для выполнения первых арифметических действий.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ЭТО ВАЖНО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Переход на новый этап должен быть постепенным, происходить в тот период, когда ребенок к нему готов.</a:t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85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EF198-1514-43B5-95E4-2588B8562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573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ИГРЫ С МАЛЫШАМИ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07BF0B-FFB7-4248-9EBF-4954FC489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222" y="1185333"/>
            <a:ext cx="9414934" cy="53156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В расписание младшей группы можно включить следующие увлекательные игры.</a:t>
            </a:r>
            <a:r>
              <a:rPr lang="ru-RU" dirty="0"/>
              <a:t> </a:t>
            </a:r>
          </a:p>
          <a:p>
            <a:pPr lvl="0"/>
            <a:r>
              <a:rPr lang="ru-RU" b="1" dirty="0"/>
              <a:t>- Распределение фигурок по группам</a:t>
            </a:r>
            <a:r>
              <a:rPr lang="ru-RU" dirty="0"/>
              <a:t>, разложить элементы набора по кучкам в зависимости от цвета. Потом задание усложняется, сгруппировать элементы одного размера, одной формы. Далее – еще интереснее: теперь необходимо найти среди элементов, например, желтый треугольник. </a:t>
            </a:r>
          </a:p>
          <a:p>
            <a:pPr lvl="0"/>
            <a:r>
              <a:rPr lang="ru-RU" dirty="0"/>
              <a:t>- </a:t>
            </a:r>
            <a:r>
              <a:rPr lang="ru-RU" b="1" dirty="0"/>
              <a:t>«Найди такой же». </a:t>
            </a:r>
            <a:r>
              <a:rPr lang="ru-RU" dirty="0"/>
              <a:t>Ребенку показывают определенную фигурку, например синий треугольник, и просит найти из набора похожий элемент, например треугольник любого другого цвета или же какой-либо желтый элемент. Аналогичное задание «Найди другой», но теперь задача ребенка – обнаружить отличающуюся фигурку (другого цвета, формы, размера). </a:t>
            </a:r>
          </a:p>
          <a:p>
            <a:pPr lvl="0"/>
            <a:r>
              <a:rPr lang="ru-RU" dirty="0"/>
              <a:t>- </a:t>
            </a:r>
            <a:r>
              <a:rPr lang="ru-RU" b="1" dirty="0"/>
              <a:t>Игры с альбомами</a:t>
            </a:r>
            <a:r>
              <a:rPr lang="ru-RU" dirty="0"/>
              <a:t>. Для этого берем специальные красочные альбомы, на которых изображены цветы, животные, автомобили из геометрических фигур. Ребенку нужно будет понять, какой именно из элементов набора следует приложить к картинке (например, круг – это колесо машины или лепесток цветка), определиться с цветом и размером и завершить рисунок. </a:t>
            </a:r>
          </a:p>
          <a:p>
            <a:pPr lvl="0"/>
            <a:r>
              <a:rPr lang="ru-RU" b="1" dirty="0"/>
              <a:t>- «Покормим животных». И</a:t>
            </a:r>
            <a:r>
              <a:rPr lang="ru-RU" dirty="0"/>
              <a:t>гра, которая научит распределять фигурки по группам. Создаем своеобразный зоопарк, рассаживая за столом игрушечных зверей. Далее задание – покормить их, используя в качестве пищи элементы из набора. Но каждый из жителей зверинца ест только свой собственный корм (например, львенку по душе красные фигурки). Задача ребенка – накормить зверей. Постепенно следует усложнять задания. Через некоторое время львенок должен полюбить не просто красные элементы, а именно квадраты. </a:t>
            </a:r>
          </a:p>
          <a:p>
            <a:r>
              <a:rPr lang="ru-RU" b="1" dirty="0"/>
              <a:t>- Конструирование. И</a:t>
            </a:r>
            <a:r>
              <a:rPr lang="ru-RU" dirty="0"/>
              <a:t>гра для малышей 3-3,5 лет, позволяющая развивать их творческое начало. Ребенка просят создать домик, предмет мебели, лесенку – малыш конструирует предложенные варианты.</a:t>
            </a:r>
          </a:p>
        </p:txBody>
      </p:sp>
    </p:spTree>
    <p:extLst>
      <p:ext uri="{BB962C8B-B14F-4D97-AF65-F5344CB8AC3E}">
        <p14:creationId xmlns:p14="http://schemas.microsoft.com/office/powerpoint/2010/main" val="174637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00CD7-D573-4D0E-8843-9B8F2F172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FF5F8CB-60A4-4CFE-9B07-46E8EC4BF6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133" y="210682"/>
            <a:ext cx="6366905" cy="278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DEE3C4-363D-4BFE-A560-F5611495E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2" y="234007"/>
            <a:ext cx="5035571" cy="37766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C5C98C-7101-45A0-BB1C-29F89F6027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8" b="13744"/>
          <a:stretch/>
        </p:blipFill>
        <p:spPr>
          <a:xfrm>
            <a:off x="5294533" y="2741695"/>
            <a:ext cx="4389261" cy="38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8AA2F-2A93-45A3-8A43-7C327DD4D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62" y="90311"/>
            <a:ext cx="9572978" cy="1840089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Игры «Продолжи ряд», </a:t>
            </a:r>
            <a:r>
              <a:rPr lang="ru-RU" sz="2400" dirty="0">
                <a:solidFill>
                  <a:srgbClr val="002060"/>
                </a:solidFill>
              </a:rPr>
              <a:t>развивают логическое мышление.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- </a:t>
            </a:r>
            <a:r>
              <a:rPr lang="ru-RU" sz="2000" dirty="0">
                <a:solidFill>
                  <a:srgbClr val="002060"/>
                </a:solidFill>
              </a:rPr>
              <a:t>Разложить на столе простую «цепочку» из элементов красного, желтого и синего цветов и предложить малышу продолжить ряд. Его задача – в правильной последовательности распределить цвета.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- Предложить ребенку продолжить цепочку таким образом, чтобы рядом не оказалось одинаковых фигур (например, квадраты не располагались один за другим, красные элементы не находились рядом).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- Самостоятельно придумать ряд так, чтобы рядом оказались фигуры одного размера, но различающиеся по цвету или форме.</a:t>
            </a:r>
            <a:br>
              <a:rPr lang="ru-RU" sz="2000" dirty="0">
                <a:solidFill>
                  <a:srgbClr val="002060"/>
                </a:solidFill>
              </a:rPr>
            </a:b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Такие задания помогут научиться выделять свойства фигур и проводить анализ. </a:t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Схема к блокам Дьенеша - паровозик">
            <a:extLst>
              <a:ext uri="{FF2B5EF4-FFF2-40B4-BE49-F238E27FC236}">
                <a16:creationId xmlns:a16="http://schemas.microsoft.com/office/drawing/2014/main" id="{76BAF008-30FA-47C4-8B5D-D3FA73BA95C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" t="30547" r="5902" b="12140"/>
          <a:stretch/>
        </p:blipFill>
        <p:spPr bwMode="auto">
          <a:xfrm>
            <a:off x="4776717" y="4135272"/>
            <a:ext cx="7256060" cy="2632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017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92FBE-58F0-43A4-9C99-4EE1613A7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9744321" cy="13208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ЭТО ВАЖНО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>Чтобы постепенно усложнять задачу, на первых этапах можно разрешить пользоваться схемой с готовыми вариантами, а после – предложить пофантазировать или попробовать вспомнить. И то, и другое будет полезно для получения важнейших навыков.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Схема к блокам Дьенеша - ежик с яблоками">
            <a:extLst>
              <a:ext uri="{FF2B5EF4-FFF2-40B4-BE49-F238E27FC236}">
                <a16:creationId xmlns:a16="http://schemas.microsoft.com/office/drawing/2014/main" id="{13466BBC-DE43-4E1B-95D1-99BD9217CC6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06" y="2136775"/>
            <a:ext cx="7272500" cy="4564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720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43D4B-9426-420A-9736-32FEC1B87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ЗАНЯТИЯ В СРЕДНЕМ ДОШКОЛЬНОМ ВОЗРАСТЕ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385CB-5274-43B0-BFED-A44CA4BF9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 4-5 лет можно продолжать работу с дидактическими играми, которые помогут сформировать у малышей первоначальные математические навыки и подготовить их к целенаправленным тренировкам в 6-7 лет. Ребятам можно предложить несколько увлекательных развлечений.</a:t>
            </a:r>
          </a:p>
        </p:txBody>
      </p:sp>
      <p:pic>
        <p:nvPicPr>
          <p:cNvPr id="4" name="Рисунок 3" descr="Блоки Дьенеша, сгруппированные по цветам">
            <a:extLst>
              <a:ext uri="{FF2B5EF4-FFF2-40B4-BE49-F238E27FC236}">
                <a16:creationId xmlns:a16="http://schemas.microsoft.com/office/drawing/2014/main" id="{86272947-0B31-46BE-A213-7AD38FED526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4" b="7059"/>
          <a:stretch/>
        </p:blipFill>
        <p:spPr bwMode="auto">
          <a:xfrm>
            <a:off x="677333" y="3291840"/>
            <a:ext cx="4105682" cy="31715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FB1997-121F-4155-A4D0-ECA972A637FA}"/>
              </a:ext>
            </a:extLst>
          </p:cNvPr>
          <p:cNvSpPr/>
          <p:nvPr/>
        </p:nvSpPr>
        <p:spPr>
          <a:xfrm>
            <a:off x="4975668" y="4672267"/>
            <a:ext cx="6096000" cy="15992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spc="30" dirty="0">
                <a:solidFill>
                  <a:srgbClr val="1F1F1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ВАЖНО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i="1" spc="30" dirty="0">
                <a:solidFill>
                  <a:srgbClr val="1F1F1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Постепенно критерии выбора могут усложняться – например, мишка будет стоить не просто треугольник, а именно красный большой или два маленьких – синий и желтый.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85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BD0DB2-609F-4784-B7C0-1C247AD73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938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002060"/>
                </a:solidFill>
              </a:rPr>
              <a:t>«ЧТО ИЗМЕНИЛОСЬ?»</a:t>
            </a:r>
            <a:br>
              <a:rPr lang="ru-RU" sz="2700" dirty="0">
                <a:solidFill>
                  <a:srgbClr val="002060"/>
                </a:solidFill>
              </a:rPr>
            </a:br>
            <a:r>
              <a:rPr lang="ru-RU" sz="2700" dirty="0">
                <a:solidFill>
                  <a:srgbClr val="002060"/>
                </a:solidFill>
              </a:rPr>
              <a:t>Эта дидактическая математическая игра не только поможет улучшить память дошкольника, но и станет отличным приемом для развития мышления в увлекательной форме.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D5CA67-0A91-4C2C-8316-695C1A6FB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игурки из блоков Дьенеша">
            <a:extLst>
              <a:ext uri="{FF2B5EF4-FFF2-40B4-BE49-F238E27FC236}">
                <a16:creationId xmlns:a16="http://schemas.microsoft.com/office/drawing/2014/main" id="{31AECDA0-630F-44F8-A1EB-F2E4D8731B3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409" y="2240571"/>
            <a:ext cx="5940425" cy="4030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176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7439ED-9373-4ADE-A152-B7A67A0AB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«Подбери недостающий»</a:t>
            </a:r>
            <a:br>
              <a:rPr lang="ru-RU" dirty="0"/>
            </a:br>
            <a:r>
              <a:rPr lang="ru-RU" dirty="0"/>
              <a:t>Это эффективная тренировка аналитического мышления. Для работы потребуется несколько фигурок из набора. 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7E30379-E88F-4BAD-A3AC-0E2F5136DF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48" y="2828980"/>
            <a:ext cx="4522420" cy="372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17CB0E8-65F3-48B4-BC7C-E77CFD7C1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602" y="2828979"/>
            <a:ext cx="4839287" cy="362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26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5EF7D-0CCB-4A89-B83F-28DD6E011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704AFD-D2A7-42B6-A092-BECE572B2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9460088" cy="411096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/>
              <a:t>«Без игры нет и не может быть полноценного умственного развития. Игра - это огромное светлое окно, через которое в духовный мир ребёнка вливается живительный поток представлений, понятий об окружающем мире. Игра - это искра, зажигающий огонек пытливости и любознательности» </a:t>
            </a:r>
          </a:p>
          <a:p>
            <a:pPr marL="3657600" lvl="8" indent="0">
              <a:buNone/>
            </a:pPr>
            <a:r>
              <a:rPr lang="ru-RU" sz="2200" dirty="0"/>
              <a:t>                        </a:t>
            </a:r>
            <a:r>
              <a:rPr lang="ru-RU" sz="2800" dirty="0"/>
              <a:t>В. А. Сухомлинский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779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D14C05-5144-4454-8D39-8F825A0D1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8" y="301103"/>
            <a:ext cx="9957841" cy="13208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 </a:t>
            </a:r>
            <a:r>
              <a:rPr lang="ru-RU" sz="2400" b="1" dirty="0"/>
              <a:t>ЗАДАНИЯ ДЛЯ СТАРШЕЙ ДОШКОЛЬНОЙ ГРУППЫ (5-6 ЛЕТ) </a:t>
            </a:r>
            <a:br>
              <a:rPr lang="ru-RU" sz="2400" dirty="0"/>
            </a:br>
            <a:r>
              <a:rPr lang="ru-RU" sz="2400" dirty="0"/>
              <a:t>Когда ребенок уже научился считать, можно закрепить этот навык при помощи игр с логическими блоками.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276332-5119-4A25-8482-0DA9095CB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4DFD5D7-EC6C-4EFE-A5B9-F474DF412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7" t="9128" r="13275" b="4682"/>
          <a:stretch/>
        </p:blipFill>
        <p:spPr bwMode="auto">
          <a:xfrm>
            <a:off x="5489491" y="1575656"/>
            <a:ext cx="5683348" cy="467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6235E5F-70AA-400D-BBFA-52A74083A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998" y="1494767"/>
            <a:ext cx="3848320" cy="488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41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08666A6-EFF1-474B-94E6-AEF84B50C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Игра «Украсим елку» для блоков Дьенеша">
            <a:extLst>
              <a:ext uri="{FF2B5EF4-FFF2-40B4-BE49-F238E27FC236}">
                <a16:creationId xmlns:a16="http://schemas.microsoft.com/office/drawing/2014/main" id="{7EE486FE-9F1B-44C4-B9AB-D7D2E511A11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763" y="2546253"/>
            <a:ext cx="3760692" cy="4034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Изучение множеств при помощи блоков Дьенеша">
            <a:extLst>
              <a:ext uri="{FF2B5EF4-FFF2-40B4-BE49-F238E27FC236}">
                <a16:creationId xmlns:a16="http://schemas.microsoft.com/office/drawing/2014/main" id="{CF0129AD-5CBF-4131-A8FD-903750D24A3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868" y="482157"/>
            <a:ext cx="4617042" cy="2896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Ребенок собирает цепочку из блоков Дьенеша">
            <a:extLst>
              <a:ext uri="{FF2B5EF4-FFF2-40B4-BE49-F238E27FC236}">
                <a16:creationId xmlns:a16="http://schemas.microsoft.com/office/drawing/2014/main" id="{8E066DE8-B0C0-4BA0-B9E6-991E92E8F7C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315085"/>
            <a:ext cx="4190088" cy="295646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4C77163B-8077-40B5-B6C7-0AFCF1C79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013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6AD784-6E61-43C0-8B88-02C0732B3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B738E409-7E8E-419A-969F-0C113C72C9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50E4E949-D287-44F4-8149-2911DF53F7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6E0CEE43-673A-463B-96E0-259413A897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A8F5EAD1-63FE-4FD9-8ACB-27AB1ED8C4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66" y="267271"/>
            <a:ext cx="7712209" cy="578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975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F2F59-1276-4092-AFCC-F475D9A4D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CDE20F-CC4C-421F-8AAB-327FE5954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D2DD0DB-77AC-4A52-B074-7BBC52931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34" y="397850"/>
            <a:ext cx="8381316" cy="627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05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380C9B7-E309-46DD-9D0F-8E571CB46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542805"/>
            <a:ext cx="9734843" cy="388077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</a:rPr>
              <a:t>Вариативность игр с блоками обеспечивает возможность использовать их практически в любой режимный момент.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</a:rPr>
              <a:t>Так же позволяет реализовать индивидуальный подход за счет усложнения или упрощения заданий.  Так незаметно, в игре дети овладевают и сложными мыслительными операциями, и получают знания элементарных математических представлений. Методика </a:t>
            </a:r>
            <a:r>
              <a:rPr lang="ru-RU" sz="2800" dirty="0" err="1">
                <a:solidFill>
                  <a:schemeClr val="tx1"/>
                </a:solidFill>
              </a:rPr>
              <a:t>Дьенеша</a:t>
            </a:r>
            <a:r>
              <a:rPr lang="ru-RU" sz="2800" dirty="0">
                <a:solidFill>
                  <a:schemeClr val="tx1"/>
                </a:solidFill>
              </a:rPr>
              <a:t> на основе логических блоков постепенно готовит детей к решению более сложных логических задач, возбуждает у ребенка живой интерес к обучению, расширяет его словарный запас и способствует интеллектуальному развитию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1258210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61388-4089-4966-A863-C5ACD1E66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303EAEC-E893-448D-A9F8-2563FA3CE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5254">
            <a:off x="708980" y="1886643"/>
            <a:ext cx="2906266" cy="426366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C1DA6F-F68A-44AB-B971-B894FE17D0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6" r="15909"/>
          <a:stretch/>
        </p:blipFill>
        <p:spPr>
          <a:xfrm>
            <a:off x="4286956" y="1911151"/>
            <a:ext cx="2814224" cy="41027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F3E6B1C-F03C-4C8F-99AD-4E4E3F907B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7" r="7830"/>
          <a:stretch/>
        </p:blipFill>
        <p:spPr>
          <a:xfrm rot="553110">
            <a:off x="7731815" y="1892334"/>
            <a:ext cx="3027972" cy="417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02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804B8-0A70-4F67-95A9-408CCA967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10E6CCC-DA00-492B-BC02-635149E58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820" y="431414"/>
            <a:ext cx="7993563" cy="5995172"/>
          </a:xfrm>
        </p:spPr>
      </p:pic>
    </p:spTree>
    <p:extLst>
      <p:ext uri="{BB962C8B-B14F-4D97-AF65-F5344CB8AC3E}">
        <p14:creationId xmlns:p14="http://schemas.microsoft.com/office/powerpoint/2010/main" val="2742594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58051-181D-48C6-9173-5DC9C03E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061F3E8-B0DC-494D-955A-3DAEF94BA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0" t="22858" r="4801" b="32401"/>
          <a:stretch/>
        </p:blipFill>
        <p:spPr>
          <a:xfrm>
            <a:off x="7199479" y="112542"/>
            <a:ext cx="4149046" cy="3123027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2238C7-AE6D-4335-8DD3-D616B40C35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" t="2141" r="1650" b="2051"/>
          <a:stretch/>
        </p:blipFill>
        <p:spPr>
          <a:xfrm>
            <a:off x="290772" y="736809"/>
            <a:ext cx="6696221" cy="50362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269451-F760-46C3-853B-77CAC90CB7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6" t="26256" r="2667" b="26154"/>
          <a:stretch/>
        </p:blipFill>
        <p:spPr>
          <a:xfrm>
            <a:off x="7199478" y="3254926"/>
            <a:ext cx="4149045" cy="343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48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2DD61-6341-4109-BA03-086AB4DC2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5EDAC-B948-4020-A4D0-85E21E3D9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40CDE38-B3C6-4704-82BE-C257C9E73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0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052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FDA56-ECBC-4D9F-8A4D-0BA6A1DB0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245DB0-F6F0-43B2-B67E-9FB17CD4B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CCCE13F-1E34-4E9E-AE47-9C44149C0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" t="8889" r="1635" b="8889"/>
          <a:stretch/>
        </p:blipFill>
        <p:spPr bwMode="auto">
          <a:xfrm>
            <a:off x="225082" y="692557"/>
            <a:ext cx="9340949" cy="534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78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BA829-6408-4773-B66C-6EDB3B692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155" y="210405"/>
            <a:ext cx="9437511" cy="626891"/>
          </a:xfrm>
        </p:spPr>
        <p:txBody>
          <a:bodyPr/>
          <a:lstStyle/>
          <a:p>
            <a:r>
              <a:rPr lang="ru-RU" sz="2800" dirty="0">
                <a:solidFill>
                  <a:srgbClr val="002060"/>
                </a:solidFill>
              </a:rPr>
              <a:t>Блоки </a:t>
            </a:r>
            <a:r>
              <a:rPr lang="ru-RU" sz="2800" dirty="0" err="1">
                <a:solidFill>
                  <a:srgbClr val="002060"/>
                </a:solidFill>
              </a:rPr>
              <a:t>Дьенеша</a:t>
            </a:r>
            <a:r>
              <a:rPr lang="ru-RU" sz="2800" dirty="0">
                <a:solidFill>
                  <a:srgbClr val="002060"/>
                </a:solidFill>
              </a:rPr>
              <a:t> представляют собой набор из 48 фигур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id="{F43FC545-1018-4CB1-B4FD-812758A7D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1821" y="837296"/>
            <a:ext cx="9098845" cy="109689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</a:rPr>
              <a:t>Сами фигуры различаются по нескольким параметрам, : </a:t>
            </a:r>
            <a:endParaRPr lang="ru-RU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-есть несколько цветов: желтый, красный, синий; </a:t>
            </a:r>
          </a:p>
          <a:p>
            <a:pPr algn="just"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-по форме блоки представляют собой геометрические фигуры </a:t>
            </a:r>
          </a:p>
          <a:p>
            <a:pPr algn="just"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(треугольник, квадрат, круг, прямоугольник); </a:t>
            </a:r>
          </a:p>
          <a:p>
            <a:pPr algn="just"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-размеры также различны, элементы могут быть как большими, так и маленькими. </a:t>
            </a:r>
          </a:p>
          <a:p>
            <a:pPr algn="l"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-толщина: тонкие и толстые.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 descr="Набор блоков Дьенеша">
            <a:extLst>
              <a:ext uri="{FF2B5EF4-FFF2-40B4-BE49-F238E27FC236}">
                <a16:creationId xmlns:a16="http://schemas.microsoft.com/office/drawing/2014/main" id="{7D261A09-2D52-4EB8-B761-A10300B5A949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4889" y="2777067"/>
            <a:ext cx="5949244" cy="3935439"/>
          </a:xfrm>
        </p:spPr>
      </p:pic>
    </p:spTree>
    <p:extLst>
      <p:ext uri="{BB962C8B-B14F-4D97-AF65-F5344CB8AC3E}">
        <p14:creationId xmlns:p14="http://schemas.microsoft.com/office/powerpoint/2010/main" val="4025699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B1B2C-1A33-4B06-8F0C-F564C0C81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D6C933-1DFA-4658-BE04-213D49320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65B9F13-AEDD-4A80-B071-2961FEC6F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t="7757" r="3229" b="11516"/>
          <a:stretch/>
        </p:blipFill>
        <p:spPr bwMode="auto">
          <a:xfrm>
            <a:off x="0" y="2747038"/>
            <a:ext cx="6710290" cy="41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D13779A6-09A4-49B9-A142-82FB6680DB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" t="4399" r="1910" b="3985"/>
          <a:stretch/>
        </p:blipFill>
        <p:spPr bwMode="auto">
          <a:xfrm>
            <a:off x="6217920" y="0"/>
            <a:ext cx="5974080" cy="388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221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8388E-2EFB-4366-98D3-6A4079AFB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094" y="2649416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657D6C-A296-4336-ABCB-99D764168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073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8C73E2-5F6E-49EB-B1F3-433AB2A1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733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92D050"/>
                </a:solidFill>
              </a:rPr>
              <a:t>ИСТОРИЯ СОЗДАНИЯ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72B1A4-D343-4BDB-9955-5ED3956D9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07911"/>
            <a:ext cx="8596668" cy="4833451"/>
          </a:xfrm>
        </p:spPr>
        <p:txBody>
          <a:bodyPr>
            <a:normAutofit/>
          </a:bodyPr>
          <a:lstStyle/>
          <a:p>
            <a:r>
              <a:rPr lang="ru-RU" dirty="0"/>
              <a:t>Пособие для развития математических навыков, мышления и воображения появилось благодаря трудам венгерского исследователя, педагога и математика </a:t>
            </a:r>
            <a:r>
              <a:rPr lang="ru-RU" dirty="0" err="1"/>
              <a:t>Золтана</a:t>
            </a:r>
            <a:r>
              <a:rPr lang="ru-RU" dirty="0"/>
              <a:t> </a:t>
            </a:r>
            <a:r>
              <a:rPr lang="ru-RU" dirty="0" err="1"/>
              <a:t>Дьенеша</a:t>
            </a:r>
            <a:r>
              <a:rPr lang="ru-RU" dirty="0"/>
              <a:t>.</a:t>
            </a:r>
          </a:p>
          <a:p>
            <a:r>
              <a:rPr lang="ru-RU" u="sng" dirty="0"/>
              <a:t>Основной принцип методики звучит так: </a:t>
            </a:r>
            <a:r>
              <a:rPr lang="ru-RU" dirty="0"/>
              <a:t>обучение должно проводиться не в скучной форме, когда ребенку приходится внимательно слушать пояснения, а после – повторять за учителем, а в процессе увлекательной игры, дающей старт развитию умения мыслить самостоятельно и проявлять фантазию. </a:t>
            </a:r>
          </a:p>
          <a:p>
            <a:r>
              <a:rPr lang="ru-RU" dirty="0" err="1"/>
              <a:t>Дьенеш</a:t>
            </a:r>
            <a:r>
              <a:rPr lang="ru-RU" dirty="0"/>
              <a:t> изучал специфику протекания познавательных процессов у дошкольников и выявил закономерность – дети хорошо осваивают числа и простейшие арифметические действия, но очень слабо понимают абстрактные категории. Малыши пытаются найти ответ, используя готовый шаблон, что получается отнюдь не всегда. Поэтому педагог и придумал такое пособие, в котором знакомство со сложнейшими понятиями происходит в наглядном виде.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007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C5D49-2E3D-4F74-865B-17FFD787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44" y="169333"/>
            <a:ext cx="9493956" cy="1761067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В простой и понятной форме, получая удовольствие, маленький ребенок знакомится с абстрактными категориями и понятиями, что очень пригодится ему и в школе, и в д</a:t>
            </a:r>
            <a:r>
              <a:rPr lang="ru-RU" dirty="0"/>
              <a:t>альнейшей жизни. 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 descr="Дети играют с блоками Дьенеша">
            <a:extLst>
              <a:ext uri="{FF2B5EF4-FFF2-40B4-BE49-F238E27FC236}">
                <a16:creationId xmlns:a16="http://schemas.microsoft.com/office/drawing/2014/main" id="{C492686E-82A0-46DE-AF81-3709EBB0F33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981" y="3132997"/>
            <a:ext cx="3769273" cy="2609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50956F-897C-406A-ABB7-36B22FCE91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" t="4610" b="26090"/>
          <a:stretch/>
        </p:blipFill>
        <p:spPr>
          <a:xfrm>
            <a:off x="7767363" y="2378235"/>
            <a:ext cx="3769273" cy="39059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6A9A5E-47A8-467F-9C89-D572FD1C92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3" t="2469" b="22305"/>
          <a:stretch/>
        </p:blipFill>
        <p:spPr>
          <a:xfrm>
            <a:off x="436098" y="2271939"/>
            <a:ext cx="3334477" cy="411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61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F637B9-CBA8-4955-9145-1AC60D655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55" y="156238"/>
            <a:ext cx="9256889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Цель методики </a:t>
            </a:r>
            <a:r>
              <a:rPr lang="ru-RU" sz="2700" dirty="0">
                <a:solidFill>
                  <a:schemeClr val="tx1"/>
                </a:solidFill>
              </a:rPr>
              <a:t>- развитие математических способностей у детей дошкольного и младшего школьного возрастов.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3DABF-D952-4365-B203-86EF6A35B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</a:rPr>
              <a:t>Задачи использования блоков </a:t>
            </a:r>
            <a:r>
              <a:rPr lang="ru-RU" sz="3200" b="1" dirty="0" err="1">
                <a:solidFill>
                  <a:srgbClr val="FF0000"/>
                </a:solidFill>
              </a:rPr>
              <a:t>Дьенеша</a:t>
            </a:r>
            <a:r>
              <a:rPr lang="ru-RU" sz="3200" b="1" dirty="0">
                <a:solidFill>
                  <a:srgbClr val="FF0000"/>
                </a:solidFill>
              </a:rPr>
              <a:t> :</a:t>
            </a:r>
          </a:p>
          <a:p>
            <a:r>
              <a:rPr lang="ru-RU" dirty="0"/>
              <a:t>-развитие и совершенствование умения проводить анализ формы предметов; </a:t>
            </a:r>
          </a:p>
          <a:p>
            <a:r>
              <a:rPr lang="ru-RU" dirty="0"/>
              <a:t>-улучшение умения сравнивать предметы между собой по одному или нескольким параметрам; </a:t>
            </a:r>
          </a:p>
          <a:p>
            <a:r>
              <a:rPr lang="ru-RU" dirty="0"/>
              <a:t>-развитие фантазии и творческого начала у детей.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669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F00AE-C6DF-4455-9CBF-61A7647CA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8044"/>
            <a:ext cx="8596668" cy="17723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solidFill>
                  <a:srgbClr val="002060"/>
                </a:solidFill>
              </a:rPr>
              <a:t>Занятия формируют у малышей настойчивость, стремление решить поставленную задачу, помогут приобрести веру в свои силы, стремление мыслить, принимать решения, догадываться. 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4" name="Объект 3" descr="Блоки Дьенеша">
            <a:extLst>
              <a:ext uri="{FF2B5EF4-FFF2-40B4-BE49-F238E27FC236}">
                <a16:creationId xmlns:a16="http://schemas.microsoft.com/office/drawing/2014/main" id="{FCF3167D-1158-428A-9264-DABC2988642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269" y="2186781"/>
            <a:ext cx="6667500" cy="382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9399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B9E78-BEF6-4E7D-88CC-BA80C0A0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Заниматься с блоками </a:t>
            </a:r>
            <a:r>
              <a:rPr lang="ru-RU" dirty="0" err="1"/>
              <a:t>Дьенеша</a:t>
            </a:r>
            <a:r>
              <a:rPr lang="ru-RU" dirty="0"/>
              <a:t> могут дети разных возрастных групп.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F4A5EE-9886-4B42-AC6D-82B2E1D3A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-Самые маленькие – от 2 лет – могут использовать элементы набора как замещающие предметы и играть в простейшие увлекательные игры (например, «Покорми животных»). </a:t>
            </a:r>
          </a:p>
          <a:p>
            <a:r>
              <a:rPr lang="ru-RU" dirty="0"/>
              <a:t>-Средняя дошкольная группа. При помощи цветных фигурок ребята могут выстраивать различные картинки, пользуясь готовыми схемами или же подключая собственную фантазию. </a:t>
            </a:r>
          </a:p>
          <a:p>
            <a:r>
              <a:rPr lang="ru-RU" dirty="0"/>
              <a:t>-Старшая дошкольная группа. Блоки становятся отличным способом улучшить математические навыки, научиться считать, получить важнейшие представления о том, что такое «больше» и «меньше». </a:t>
            </a:r>
          </a:p>
          <a:p>
            <a:r>
              <a:rPr lang="ru-RU" dirty="0"/>
              <a:t>-Начальная школа. Многочисленные занятия с блоками </a:t>
            </a:r>
            <a:r>
              <a:rPr lang="ru-RU" dirty="0" err="1"/>
              <a:t>Дьенеша</a:t>
            </a:r>
            <a:r>
              <a:rPr lang="ru-RU" dirty="0"/>
              <a:t> позволят в увлекательной нескучной форме проработать моменты, с которыми не удалось разобраться на уроках, а также закрепить свои знания, улучшить способность мыслить логически.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9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809BA-ECEC-46F1-932E-DC9A14C2C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Блоки Дьенеша на ковре">
            <a:extLst>
              <a:ext uri="{FF2B5EF4-FFF2-40B4-BE49-F238E27FC236}">
                <a16:creationId xmlns:a16="http://schemas.microsoft.com/office/drawing/2014/main" id="{36640AC6-9095-42F2-BBE6-1CEEB722A98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82" y="831321"/>
            <a:ext cx="7778043" cy="5195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647255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1358</TotalTime>
  <Words>1341</Words>
  <Application>Microsoft Office PowerPoint</Application>
  <PresentationFormat>Широкоэкранный</PresentationFormat>
  <Paragraphs>67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Trebuchet MS</vt:lpstr>
      <vt:lpstr>Wingdings 3</vt:lpstr>
      <vt:lpstr>Аспект</vt:lpstr>
      <vt:lpstr>ЗАНЯТИЯ ПО МАТЕМАТИКЕ С БЛОКАМИ ДЬЕНЕША:  ОБУЧЕНИЕ В ИГРОВОЙ ФОРМЕ </vt:lpstr>
      <vt:lpstr>Презентация PowerPoint</vt:lpstr>
      <vt:lpstr>Блоки Дьенеша представляют собой набор из 48 фигур</vt:lpstr>
      <vt:lpstr>ИСТОРИЯ СОЗДАНИЯ </vt:lpstr>
      <vt:lpstr>В простой и понятной форме, получая удовольствие, маленький ребенок знакомится с абстрактными категориями и понятиями, что очень пригодится ему и в школе, и в дальнейшей жизни.  </vt:lpstr>
      <vt:lpstr>Цель методики - развитие математических способностей у детей дошкольного и младшего школьного возрастов.  </vt:lpstr>
      <vt:lpstr>Занятия формируют у малышей настойчивость, стремление решить поставленную задачу, помогут приобрести веру в свои силы, стремление мыслить, принимать решения, догадываться.   </vt:lpstr>
      <vt:lpstr>Заниматься с блоками Дьенеша могут дети разных возрастных групп. </vt:lpstr>
      <vt:lpstr>Презентация PowerPoint</vt:lpstr>
      <vt:lpstr>ПОЛОЖИТЕЛЬНОЕ ВОЗДЕЙСТВИЕ </vt:lpstr>
      <vt:lpstr>Презентация PowerPoint</vt:lpstr>
      <vt:lpstr>КАК ИСПОЛЬЗОВАТЬ БЛОКИ? Создатель методики опирался на несколько этапов работы с пособием.   </vt:lpstr>
      <vt:lpstr>ИГРЫ С МАЛЫШАМИ </vt:lpstr>
      <vt:lpstr>Презентация PowerPoint</vt:lpstr>
      <vt:lpstr>Игры «Продолжи ряд», развивают логическое мышление.  - Разложить на столе простую «цепочку» из элементов красного, желтого и синего цветов и предложить малышу продолжить ряд. Его задача – в правильной последовательности распределить цвета.  - Предложить ребенку продолжить цепочку таким образом, чтобы рядом не оказалось одинаковых фигур (например, квадраты не располагались один за другим, красные элементы не находились рядом).  - Самостоятельно придумать ряд так, чтобы рядом оказались фигуры одного размера, но различающиеся по цвету или форме.  Такие задания помогут научиться выделять свойства фигур и проводить анализ.  </vt:lpstr>
      <vt:lpstr>ЭТО ВАЖНО Чтобы постепенно усложнять задачу, на первых этапах можно разрешить пользоваться схемой с готовыми вариантами, а после – предложить пофантазировать или попробовать вспомнить. И то, и другое будет полезно для получения важнейших навыков.</vt:lpstr>
      <vt:lpstr>ЗАНЯТИЯ В СРЕДНЕМ ДОШКОЛЬНОМ ВОЗРАСТЕ  </vt:lpstr>
      <vt:lpstr>«ЧТО ИЗМЕНИЛОСЬ?» Эта дидактическая математическая игра не только поможет улучшить память дошкольника, но и станет отличным приемом для развития мышления в увлекательной форме.  </vt:lpstr>
      <vt:lpstr>«Подбери недостающий» Это эффективная тренировка аналитического мышления. Для работы потребуется несколько фигурок из набора.  </vt:lpstr>
      <vt:lpstr> ЗАДАНИЯ ДЛЯ СТАРШЕЙ ДОШКОЛЬНОЙ ГРУППЫ (5-6 ЛЕТ)  Когда ребенок уже научился считать, можно закрепить этот навык при помощи игр с логическими блоками.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Timofey</dc:creator>
  <cp:lastModifiedBy>Vera Nikitina</cp:lastModifiedBy>
  <cp:revision>26</cp:revision>
  <cp:lastPrinted>2019-11-25T18:06:24Z</cp:lastPrinted>
  <dcterms:created xsi:type="dcterms:W3CDTF">2019-11-20T16:16:03Z</dcterms:created>
  <dcterms:modified xsi:type="dcterms:W3CDTF">2023-01-15T17:12:32Z</dcterms:modified>
</cp:coreProperties>
</file>